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4" r:id="rId3"/>
    <p:sldId id="268" r:id="rId4"/>
    <p:sldId id="267" r:id="rId5"/>
    <p:sldId id="266" r:id="rId6"/>
    <p:sldId id="276" r:id="rId7"/>
    <p:sldId id="273" r:id="rId8"/>
    <p:sldId id="274" r:id="rId9"/>
    <p:sldId id="258" r:id="rId10"/>
    <p:sldId id="261" r:id="rId11"/>
    <p:sldId id="275" r:id="rId12"/>
    <p:sldId id="265" r:id="rId13"/>
    <p:sldId id="269" r:id="rId14"/>
    <p:sldId id="270" r:id="rId15"/>
    <p:sldId id="277" r:id="rId16"/>
    <p:sldId id="262" r:id="rId17"/>
    <p:sldId id="263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9"/>
    <p:restoredTop sz="94495"/>
  </p:normalViewPr>
  <p:slideViewPr>
    <p:cSldViewPr snapToGrid="0" snapToObjects="1">
      <p:cViewPr>
        <p:scale>
          <a:sx n="70" d="100"/>
          <a:sy n="70" d="100"/>
        </p:scale>
        <p:origin x="107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9DF86-5362-8442-9603-266AF6BF971A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8681F-7A25-D14D-AA84-E012DC5512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2 variants,</a:t>
            </a:r>
            <a:r>
              <a:rPr lang="en-US" baseline="0" dirty="0" smtClean="0"/>
              <a:t> sometimes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681F-7A25-D14D-AA84-E012DC5512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4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BeadChip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www.illumina.com</a:t>
            </a:r>
            <a:r>
              <a:rPr lang="en-US" dirty="0" smtClean="0"/>
              <a:t>/content/dam/</a:t>
            </a:r>
            <a:r>
              <a:rPr lang="en-US" dirty="0" err="1" smtClean="0"/>
              <a:t>illumina</a:t>
            </a:r>
            <a:r>
              <a:rPr lang="en-US" dirty="0" smtClean="0"/>
              <a:t>-marketing/documents/products/datasheets/</a:t>
            </a:r>
            <a:r>
              <a:rPr lang="en-US" dirty="0" err="1" smtClean="0"/>
              <a:t>datasheet_human_omni_express.pdf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681F-7A25-D14D-AA84-E012DC5512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5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https://www.23andme.com/</a:t>
            </a:r>
            <a:r>
              <a:rPr lang="en-US" dirty="0" err="1" smtClean="0"/>
              <a:t>ancestry_composition_guide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681F-7A25-D14D-AA84-E012DC5512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3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https://23andme.https.internapcdn.net/res/pdf/hXitekfSJe1lcIy7-Q72XA_23-05_Neanderthal_Ancestry.pdf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681F-7A25-D14D-AA84-E012DC5512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7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www.fda.gov</a:t>
            </a:r>
            <a:r>
              <a:rPr lang="en-US" dirty="0" smtClean="0"/>
              <a:t>/ICECI/</a:t>
            </a:r>
            <a:r>
              <a:rPr lang="en-US" dirty="0" err="1" smtClean="0"/>
              <a:t>EnforcementActions</a:t>
            </a:r>
            <a:r>
              <a:rPr lang="en-US" dirty="0" smtClean="0"/>
              <a:t>/</a:t>
            </a:r>
            <a:r>
              <a:rPr lang="en-US" dirty="0" err="1" smtClean="0"/>
              <a:t>WarningLetters</a:t>
            </a:r>
            <a:r>
              <a:rPr lang="en-US" dirty="0" smtClean="0"/>
              <a:t>/2013/ucm376296.htm</a:t>
            </a:r>
          </a:p>
          <a:p>
            <a:r>
              <a:rPr lang="en-US" dirty="0" smtClean="0"/>
              <a:t>http://blog.23andme.com/news/a-note-to-our-customers-regarding-the-</a:t>
            </a:r>
            <a:r>
              <a:rPr lang="en-US" dirty="0" err="1" smtClean="0"/>
              <a:t>fda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08681F-7A25-D14D-AA84-E012DC5512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5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3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6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34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5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8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0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95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3492-2D47-D54C-84F3-9DDE517A292C}" type="datetimeFigureOut">
              <a:rPr lang="en-US" smtClean="0"/>
              <a:t>7/14/16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A9578-95B4-7349-9BA9-9CCA484E0D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4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22" y="2115675"/>
            <a:ext cx="7652084" cy="414304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3018" y="4832321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Alan </a:t>
            </a:r>
            <a:r>
              <a:rPr lang="en-US" sz="3200" dirty="0" smtClean="0">
                <a:latin typeface="Arial" charset="0"/>
                <a:ea typeface="Arial" charset="0"/>
                <a:cs typeface="Arial" charset="0"/>
              </a:rPr>
              <a:t>Schoen</a:t>
            </a:r>
            <a:endParaRPr lang="en-US" sz="3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4951" y="1119508"/>
            <a:ext cx="44165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Data science</a:t>
            </a:r>
          </a:p>
          <a:p>
            <a:pPr algn="ctr"/>
            <a:r>
              <a:rPr lang="en-US" sz="5400" b="1" dirty="0" smtClean="0">
                <a:latin typeface="Arial" charset="0"/>
                <a:ea typeface="Arial" charset="0"/>
                <a:cs typeface="Arial" charset="0"/>
              </a:rPr>
              <a:t>and</a:t>
            </a:r>
            <a:endParaRPr lang="en-US" sz="54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82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389"/>
            <a:ext cx="12192000" cy="54078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6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143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problems with medical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FDA sent a warning letter in 2013</a:t>
            </a:r>
          </a:p>
          <a:p>
            <a:r>
              <a:rPr lang="en-US" dirty="0" smtClean="0"/>
              <a:t>23andme suspended medical results in USA</a:t>
            </a:r>
          </a:p>
          <a:p>
            <a:r>
              <a:rPr lang="en-US" dirty="0" smtClean="0"/>
              <a:t>Resumed in 2015 with FDA approval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9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FDA warning letter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2" y="1903475"/>
            <a:ext cx="11410826" cy="45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1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2" y="0"/>
            <a:ext cx="11100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51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23andme research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40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1" y="2338466"/>
            <a:ext cx="11821178" cy="36812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23andme conducts survey-based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3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51" y="0"/>
            <a:ext cx="963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7" y="1032490"/>
            <a:ext cx="5524500" cy="552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49" y="1032490"/>
            <a:ext cx="5524500" cy="552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549" y="6367547"/>
            <a:ext cx="713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https://www.23andme.com/you/23andwe/discoveries/</a:t>
            </a:r>
            <a:r>
              <a:rPr lang="en-US" dirty="0" err="1" smtClean="0"/>
              <a:t>pca_sociocultural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00"/>
            <a:ext cx="10515600" cy="1325563"/>
          </a:xfrm>
        </p:spPr>
        <p:txBody>
          <a:bodyPr/>
          <a:lstStyle/>
          <a:p>
            <a:r>
              <a:rPr lang="en-US" dirty="0" smtClean="0"/>
              <a:t>Sociocultural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Allergies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267" y="6373451"/>
            <a:ext cx="734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https://www.23andme.com/you/23andwe/discoveries/</a:t>
            </a:r>
            <a:r>
              <a:rPr lang="en-US" dirty="0" err="1" smtClean="0"/>
              <a:t>allergy_correlations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50" y="365125"/>
            <a:ext cx="6022170" cy="60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23andme?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Direct-to-consumer genetic testing </a:t>
            </a:r>
            <a:r>
              <a:rPr lang="en-US" dirty="0" smtClean="0"/>
              <a:t>service</a:t>
            </a:r>
          </a:p>
          <a:p>
            <a:r>
              <a:rPr lang="en-US" dirty="0"/>
              <a:t>Generates ML-based findings about </a:t>
            </a:r>
            <a:r>
              <a:rPr lang="en-US" dirty="0" smtClean="0"/>
              <a:t>ancestry</a:t>
            </a:r>
            <a:endParaRPr lang="en-US" dirty="0" smtClean="0"/>
          </a:p>
          <a:p>
            <a:r>
              <a:rPr lang="en-US" dirty="0" smtClean="0"/>
              <a:t>Links results to published science about genetic traits and medical risk</a:t>
            </a:r>
          </a:p>
          <a:p>
            <a:r>
              <a:rPr lang="en-US" dirty="0" smtClean="0"/>
              <a:t>Conducts </a:t>
            </a:r>
            <a:r>
              <a:rPr lang="en-US" dirty="0" smtClean="0"/>
              <a:t>studies by sending questionnaires to users</a:t>
            </a:r>
          </a:p>
          <a:p>
            <a:r>
              <a:rPr lang="en-US" dirty="0" smtClean="0"/>
              <a:t>Sells data </a:t>
            </a:r>
            <a:r>
              <a:rPr lang="en-US" dirty="0" smtClean="0"/>
              <a:t>for </a:t>
            </a:r>
            <a:r>
              <a:rPr lang="en-US" dirty="0" smtClean="0"/>
              <a:t>research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73" y="0"/>
            <a:ext cx="10283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 arrays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36" y="1300942"/>
            <a:ext cx="8627248" cy="50398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63420"/>
          <a:stretch/>
        </p:blipFill>
        <p:spPr>
          <a:xfrm>
            <a:off x="586850" y="1907931"/>
            <a:ext cx="1946488" cy="403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HumanOmniExpress-24 format chip</a:t>
            </a:r>
          </a:p>
          <a:p>
            <a:r>
              <a:rPr lang="en-US" dirty="0" smtClean="0"/>
              <a:t>High-throughput test using pre-selected SNPs</a:t>
            </a:r>
          </a:p>
          <a:p>
            <a:r>
              <a:rPr lang="en-US" dirty="0" smtClean="0"/>
              <a:t>Tests 713,599 SNPs across the genome</a:t>
            </a:r>
          </a:p>
          <a:p>
            <a:r>
              <a:rPr lang="en-US" dirty="0" smtClean="0"/>
              <a:t>Fewer than 1% of the nucleotides in human genome,</a:t>
            </a:r>
            <a:br>
              <a:rPr lang="en-US" dirty="0" smtClean="0"/>
            </a:br>
            <a:r>
              <a:rPr lang="en-US" dirty="0" smtClean="0"/>
              <a:t>selected for relevance to scientific findings</a:t>
            </a:r>
          </a:p>
          <a:p>
            <a:r>
              <a:rPr lang="en-US" dirty="0" smtClean="0"/>
              <a:t>3 minutes to do measurements, but computing </a:t>
            </a:r>
            <a:br>
              <a:rPr lang="en-US" dirty="0" smtClean="0"/>
            </a:br>
            <a:r>
              <a:rPr lang="en-US" dirty="0" smtClean="0"/>
              <a:t>results takes a lot of time and computing power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8" y="1027905"/>
            <a:ext cx="1969957" cy="49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Ancestry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3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application: ancestry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database of individuals with known ancestry (public + own data)</a:t>
            </a:r>
          </a:p>
          <a:p>
            <a:r>
              <a:rPr lang="en-US" dirty="0" smtClean="0"/>
              <a:t>Divide genome into windows of about 100 markers</a:t>
            </a:r>
          </a:p>
          <a:p>
            <a:r>
              <a:rPr lang="en-US" dirty="0" smtClean="0"/>
              <a:t>Classify each window</a:t>
            </a:r>
          </a:p>
          <a:p>
            <a:r>
              <a:rPr lang="en-US" dirty="0" smtClean="0"/>
              <a:t>Smooth across adjacent windows to handle borderline 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6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Ancestry of an African American user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435100"/>
            <a:ext cx="84455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8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790" y="-179880"/>
            <a:ext cx="6539345" cy="49045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" t="1639"/>
          <a:stretch/>
        </p:blipFill>
        <p:spPr>
          <a:xfrm>
            <a:off x="3357794" y="2908090"/>
            <a:ext cx="8954125" cy="41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186</Words>
  <Application>Microsoft Macintosh PowerPoint</Application>
  <PresentationFormat>Widescreen</PresentationFormat>
  <Paragraphs>46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PowerPoint Presentation</vt:lpstr>
      <vt:lpstr>What is 23andme?</vt:lpstr>
      <vt:lpstr>PowerPoint Presentation</vt:lpstr>
      <vt:lpstr>SNP arrays</vt:lpstr>
      <vt:lpstr>Genetic test</vt:lpstr>
      <vt:lpstr>Ancestry</vt:lpstr>
      <vt:lpstr>ML application: ancestry</vt:lpstr>
      <vt:lpstr>Ancestry of an African American user</vt:lpstr>
      <vt:lpstr>PowerPoint Presentation</vt:lpstr>
      <vt:lpstr>PowerPoint Presentation</vt:lpstr>
      <vt:lpstr>Medical results</vt:lpstr>
      <vt:lpstr>FDA problems with medical results</vt:lpstr>
      <vt:lpstr>FDA warning letter</vt:lpstr>
      <vt:lpstr>PowerPoint Presentation</vt:lpstr>
      <vt:lpstr>23andme research</vt:lpstr>
      <vt:lpstr>23andme conducts survey-based studies</vt:lpstr>
      <vt:lpstr>PowerPoint Presentation</vt:lpstr>
      <vt:lpstr>Sociocultural study</vt:lpstr>
      <vt:lpstr>Allergies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Schoen</dc:creator>
  <cp:lastModifiedBy>Alan Schoen</cp:lastModifiedBy>
  <cp:revision>19</cp:revision>
  <dcterms:created xsi:type="dcterms:W3CDTF">2016-07-11T19:39:58Z</dcterms:created>
  <dcterms:modified xsi:type="dcterms:W3CDTF">2016-07-14T17:28:10Z</dcterms:modified>
</cp:coreProperties>
</file>